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65" r:id="rId5"/>
    <p:sldId id="297" r:id="rId6"/>
    <p:sldId id="266" r:id="rId7"/>
    <p:sldId id="296" r:id="rId8"/>
    <p:sldId id="256" r:id="rId9"/>
    <p:sldId id="258" r:id="rId10"/>
    <p:sldId id="292" r:id="rId11"/>
    <p:sldId id="294" r:id="rId12"/>
    <p:sldId id="293" r:id="rId13"/>
    <p:sldId id="295" r:id="rId14"/>
    <p:sldId id="281" r:id="rId15"/>
    <p:sldId id="273" r:id="rId16"/>
    <p:sldId id="274" r:id="rId17"/>
    <p:sldId id="275" r:id="rId18"/>
    <p:sldId id="291" r:id="rId19"/>
    <p:sldId id="269" r:id="rId20"/>
    <p:sldId id="277" r:id="rId21"/>
    <p:sldId id="259" r:id="rId22"/>
    <p:sldId id="280" r:id="rId23"/>
    <p:sldId id="290" r:id="rId24"/>
    <p:sldId id="276" r:id="rId25"/>
    <p:sldId id="268" r:id="rId26"/>
    <p:sldId id="282" r:id="rId27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116" d="100"/>
          <a:sy n="116" d="100"/>
        </p:scale>
        <p:origin x="6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DC459-84F1-46FB-B25D-3BECF42CFE6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2634DAD6-6798-4D25-98C6-DAB9B5F67337}">
      <dgm:prSet/>
      <dgm:spPr/>
      <dgm:t>
        <a:bodyPr/>
        <a:lstStyle/>
        <a:p>
          <a:r>
            <a:rPr lang="nl-NL"/>
            <a:t>Hoofddraagconstructie</a:t>
          </a:r>
          <a:endParaRPr lang="en-US"/>
        </a:p>
      </dgm:t>
    </dgm:pt>
    <dgm:pt modelId="{FB4C3BD6-03F0-42F3-BDE2-05176DC4E31A}" type="parTrans" cxnId="{696A3763-E628-4D20-B94A-9B91525D3097}">
      <dgm:prSet/>
      <dgm:spPr/>
      <dgm:t>
        <a:bodyPr/>
        <a:lstStyle/>
        <a:p>
          <a:endParaRPr lang="en-US"/>
        </a:p>
      </dgm:t>
    </dgm:pt>
    <dgm:pt modelId="{B5996323-B4B7-4AED-840D-E93447B0244F}" type="sibTrans" cxnId="{696A3763-E628-4D20-B94A-9B91525D3097}">
      <dgm:prSet/>
      <dgm:spPr/>
      <dgm:t>
        <a:bodyPr/>
        <a:lstStyle/>
        <a:p>
          <a:endParaRPr lang="en-US"/>
        </a:p>
      </dgm:t>
    </dgm:pt>
    <dgm:pt modelId="{EE5287E4-AB7E-41B6-B337-2317AADCF70B}">
      <dgm:prSet/>
      <dgm:spPr/>
      <dgm:t>
        <a:bodyPr/>
        <a:lstStyle/>
        <a:p>
          <a:r>
            <a:rPr lang="nl-NL"/>
            <a:t>Wandafwerking</a:t>
          </a:r>
          <a:endParaRPr lang="en-US"/>
        </a:p>
      </dgm:t>
    </dgm:pt>
    <dgm:pt modelId="{83C7027A-BFDB-42B0-9425-9F24C9AE3176}" type="parTrans" cxnId="{719CD4E3-D491-4A3F-9018-7FCA5D26B638}">
      <dgm:prSet/>
      <dgm:spPr/>
      <dgm:t>
        <a:bodyPr/>
        <a:lstStyle/>
        <a:p>
          <a:endParaRPr lang="en-US"/>
        </a:p>
      </dgm:t>
    </dgm:pt>
    <dgm:pt modelId="{CA152540-2AD6-4C22-9A12-46F63F75E5CF}" type="sibTrans" cxnId="{719CD4E3-D491-4A3F-9018-7FCA5D26B638}">
      <dgm:prSet/>
      <dgm:spPr/>
      <dgm:t>
        <a:bodyPr/>
        <a:lstStyle/>
        <a:p>
          <a:endParaRPr lang="en-US"/>
        </a:p>
      </dgm:t>
    </dgm:pt>
    <dgm:pt modelId="{B3984131-09A0-4E95-AA5A-EA42450CDE93}">
      <dgm:prSet/>
      <dgm:spPr/>
      <dgm:t>
        <a:bodyPr/>
        <a:lstStyle/>
        <a:p>
          <a:r>
            <a:rPr lang="nl-NL"/>
            <a:t>Detaillering</a:t>
          </a:r>
          <a:endParaRPr lang="en-US"/>
        </a:p>
      </dgm:t>
    </dgm:pt>
    <dgm:pt modelId="{C98246D1-6527-4F17-9B55-337DCC2F6F16}" type="parTrans" cxnId="{8745C715-A447-4ADA-B129-2144CF34CAA8}">
      <dgm:prSet/>
      <dgm:spPr/>
      <dgm:t>
        <a:bodyPr/>
        <a:lstStyle/>
        <a:p>
          <a:endParaRPr lang="en-US"/>
        </a:p>
      </dgm:t>
    </dgm:pt>
    <dgm:pt modelId="{A72860CE-3F21-4544-8806-06290C40DEA5}" type="sibTrans" cxnId="{8745C715-A447-4ADA-B129-2144CF34CAA8}">
      <dgm:prSet/>
      <dgm:spPr/>
      <dgm:t>
        <a:bodyPr/>
        <a:lstStyle/>
        <a:p>
          <a:endParaRPr lang="en-US"/>
        </a:p>
      </dgm:t>
    </dgm:pt>
    <dgm:pt modelId="{ADEA47C3-519A-4161-B19B-F37D32063315}" type="pres">
      <dgm:prSet presAssocID="{63CDC459-84F1-46FB-B25D-3BECF42CFE67}" presName="linear" presStyleCnt="0">
        <dgm:presLayoutVars>
          <dgm:animLvl val="lvl"/>
          <dgm:resizeHandles val="exact"/>
        </dgm:presLayoutVars>
      </dgm:prSet>
      <dgm:spPr/>
    </dgm:pt>
    <dgm:pt modelId="{B5550DC3-CF06-4F8E-AE16-32A8DB6C7BB6}" type="pres">
      <dgm:prSet presAssocID="{2634DAD6-6798-4D25-98C6-DAB9B5F673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91E3CE-3141-4C5C-AD99-96B3006B1459}" type="pres">
      <dgm:prSet presAssocID="{B5996323-B4B7-4AED-840D-E93447B0244F}" presName="spacer" presStyleCnt="0"/>
      <dgm:spPr/>
    </dgm:pt>
    <dgm:pt modelId="{29597ACE-1B76-45A8-B18E-AE269926E3FD}" type="pres">
      <dgm:prSet presAssocID="{EE5287E4-AB7E-41B6-B337-2317AADCF7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03C106-9D12-4BA9-871D-93B6D02C74AB}" type="pres">
      <dgm:prSet presAssocID="{CA152540-2AD6-4C22-9A12-46F63F75E5CF}" presName="spacer" presStyleCnt="0"/>
      <dgm:spPr/>
    </dgm:pt>
    <dgm:pt modelId="{5F37EFA4-094F-47D0-B9A5-C6B4ABD10855}" type="pres">
      <dgm:prSet presAssocID="{B3984131-09A0-4E95-AA5A-EA42450CDE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45C715-A447-4ADA-B129-2144CF34CAA8}" srcId="{63CDC459-84F1-46FB-B25D-3BECF42CFE67}" destId="{B3984131-09A0-4E95-AA5A-EA42450CDE93}" srcOrd="2" destOrd="0" parTransId="{C98246D1-6527-4F17-9B55-337DCC2F6F16}" sibTransId="{A72860CE-3F21-4544-8806-06290C40DEA5}"/>
    <dgm:cxn modelId="{696A3763-E628-4D20-B94A-9B91525D3097}" srcId="{63CDC459-84F1-46FB-B25D-3BECF42CFE67}" destId="{2634DAD6-6798-4D25-98C6-DAB9B5F67337}" srcOrd="0" destOrd="0" parTransId="{FB4C3BD6-03F0-42F3-BDE2-05176DC4E31A}" sibTransId="{B5996323-B4B7-4AED-840D-E93447B0244F}"/>
    <dgm:cxn modelId="{8B9E239E-E8B7-481A-8E45-D63A5F9879F6}" type="presOf" srcId="{EE5287E4-AB7E-41B6-B337-2317AADCF70B}" destId="{29597ACE-1B76-45A8-B18E-AE269926E3FD}" srcOrd="0" destOrd="0" presId="urn:microsoft.com/office/officeart/2005/8/layout/vList2"/>
    <dgm:cxn modelId="{FC76FED7-39B5-41F9-BD9C-B885FCE52458}" type="presOf" srcId="{2634DAD6-6798-4D25-98C6-DAB9B5F67337}" destId="{B5550DC3-CF06-4F8E-AE16-32A8DB6C7BB6}" srcOrd="0" destOrd="0" presId="urn:microsoft.com/office/officeart/2005/8/layout/vList2"/>
    <dgm:cxn modelId="{719CD4E3-D491-4A3F-9018-7FCA5D26B638}" srcId="{63CDC459-84F1-46FB-B25D-3BECF42CFE67}" destId="{EE5287E4-AB7E-41B6-B337-2317AADCF70B}" srcOrd="1" destOrd="0" parTransId="{83C7027A-BFDB-42B0-9425-9F24C9AE3176}" sibTransId="{CA152540-2AD6-4C22-9A12-46F63F75E5CF}"/>
    <dgm:cxn modelId="{8F6935EB-7F5E-41F5-8692-FBD54E830EF7}" type="presOf" srcId="{63CDC459-84F1-46FB-B25D-3BECF42CFE67}" destId="{ADEA47C3-519A-4161-B19B-F37D32063315}" srcOrd="0" destOrd="0" presId="urn:microsoft.com/office/officeart/2005/8/layout/vList2"/>
    <dgm:cxn modelId="{5D0801EF-CD3A-4EE4-BFDF-9EA2B79D08F8}" type="presOf" srcId="{B3984131-09A0-4E95-AA5A-EA42450CDE93}" destId="{5F37EFA4-094F-47D0-B9A5-C6B4ABD10855}" srcOrd="0" destOrd="0" presId="urn:microsoft.com/office/officeart/2005/8/layout/vList2"/>
    <dgm:cxn modelId="{C8E7A54F-531F-4BBA-9D8B-ADF399F03827}" type="presParOf" srcId="{ADEA47C3-519A-4161-B19B-F37D32063315}" destId="{B5550DC3-CF06-4F8E-AE16-32A8DB6C7BB6}" srcOrd="0" destOrd="0" presId="urn:microsoft.com/office/officeart/2005/8/layout/vList2"/>
    <dgm:cxn modelId="{48E6D918-F100-4819-8A8A-5BC480DF35BA}" type="presParOf" srcId="{ADEA47C3-519A-4161-B19B-F37D32063315}" destId="{DA91E3CE-3141-4C5C-AD99-96B3006B1459}" srcOrd="1" destOrd="0" presId="urn:microsoft.com/office/officeart/2005/8/layout/vList2"/>
    <dgm:cxn modelId="{B468A150-64A7-4B4C-8392-C75BB809E144}" type="presParOf" srcId="{ADEA47C3-519A-4161-B19B-F37D32063315}" destId="{29597ACE-1B76-45A8-B18E-AE269926E3FD}" srcOrd="2" destOrd="0" presId="urn:microsoft.com/office/officeart/2005/8/layout/vList2"/>
    <dgm:cxn modelId="{EE6339F0-57E6-4F22-B027-EA6F9A60B93A}" type="presParOf" srcId="{ADEA47C3-519A-4161-B19B-F37D32063315}" destId="{4703C106-9D12-4BA9-871D-93B6D02C74AB}" srcOrd="3" destOrd="0" presId="urn:microsoft.com/office/officeart/2005/8/layout/vList2"/>
    <dgm:cxn modelId="{01CF0ADC-F7DB-4699-9AA5-50CD5D7635FC}" type="presParOf" srcId="{ADEA47C3-519A-4161-B19B-F37D32063315}" destId="{5F37EFA4-094F-47D0-B9A5-C6B4ABD108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50DC3-CF06-4F8E-AE16-32A8DB6C7BB6}">
      <dsp:nvSpPr>
        <dsp:cNvPr id="0" name=""/>
        <dsp:cNvSpPr/>
      </dsp:nvSpPr>
      <dsp:spPr>
        <a:xfrm>
          <a:off x="0" y="1131307"/>
          <a:ext cx="4992577" cy="8189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Hoofddraagconstructie</a:t>
          </a:r>
          <a:endParaRPr lang="en-US" sz="3500" kern="1200"/>
        </a:p>
      </dsp:txBody>
      <dsp:txXfrm>
        <a:off x="39980" y="1171287"/>
        <a:ext cx="4912617" cy="739039"/>
      </dsp:txXfrm>
    </dsp:sp>
    <dsp:sp modelId="{29597ACE-1B76-45A8-B18E-AE269926E3FD}">
      <dsp:nvSpPr>
        <dsp:cNvPr id="0" name=""/>
        <dsp:cNvSpPr/>
      </dsp:nvSpPr>
      <dsp:spPr>
        <a:xfrm>
          <a:off x="0" y="2051107"/>
          <a:ext cx="4992577" cy="818999"/>
        </a:xfrm>
        <a:prstGeom prst="roundRect">
          <a:avLst/>
        </a:prstGeom>
        <a:gradFill rotWithShape="0">
          <a:gsLst>
            <a:gs pos="0">
              <a:schemeClr val="accent3">
                <a:hueOff val="-716701"/>
                <a:satOff val="590"/>
                <a:lumOff val="-491"/>
                <a:alphaOff val="0"/>
                <a:tint val="96000"/>
                <a:lumMod val="100000"/>
              </a:schemeClr>
            </a:gs>
            <a:gs pos="78000">
              <a:schemeClr val="accent3">
                <a:hueOff val="-716701"/>
                <a:satOff val="590"/>
                <a:lumOff val="-4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Wandafwerking</a:t>
          </a:r>
          <a:endParaRPr lang="en-US" sz="3500" kern="1200"/>
        </a:p>
      </dsp:txBody>
      <dsp:txXfrm>
        <a:off x="39980" y="2091087"/>
        <a:ext cx="4912617" cy="739039"/>
      </dsp:txXfrm>
    </dsp:sp>
    <dsp:sp modelId="{5F37EFA4-094F-47D0-B9A5-C6B4ABD10855}">
      <dsp:nvSpPr>
        <dsp:cNvPr id="0" name=""/>
        <dsp:cNvSpPr/>
      </dsp:nvSpPr>
      <dsp:spPr>
        <a:xfrm>
          <a:off x="0" y="2970907"/>
          <a:ext cx="4992577" cy="818999"/>
        </a:xfrm>
        <a:prstGeom prst="roundRect">
          <a:avLst/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1433403"/>
                <a:satOff val="1180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Detaillering</a:t>
          </a:r>
          <a:endParaRPr lang="en-US" sz="3500" kern="1200"/>
        </a:p>
      </dsp:txBody>
      <dsp:txXfrm>
        <a:off x="39980" y="3010887"/>
        <a:ext cx="4912617" cy="73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93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34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23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96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74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56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02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65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75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52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19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8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84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70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51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B0D4-7DEF-442E-921C-4000B5098E7E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BBA411-8935-413D-AF31-065FF6B4EF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734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nl/url?sa=i&amp;rct=j&amp;q=&amp;esrc=s&amp;source=images&amp;cd=&amp;cad=rja&amp;uact=8&amp;ved=0ahUKEwiH5bGbwdHMAhUJ2xoKHZ7dDX0QjRwIBw&amp;url=http://www.vandenbrinkmontage.nl/wandbeplating/binnendozen/&amp;bvm=bv.121658157,d.ZGg&amp;psig=AFQjCNEGoATJbhTabI14Ls5Mt9kPbmv_tQ&amp;ust=146303829476980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falkbouwsystemen.nl/nl/producten/gevelpanel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span.com/" TargetMode="External"/><Relationship Id="rId2" Type="http://schemas.openxmlformats.org/officeDocument/2006/relationships/hyperlink" Target="http://www.sabprofi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bd-online.nl/" TargetMode="External"/><Relationship Id="rId4" Type="http://schemas.openxmlformats.org/officeDocument/2006/relationships/hyperlink" Target="http://www.bouwenmetstaal.nl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ved=0ahUKEwjkyp6B8M7MAhVIWBQKHdyfBcIQjRwIBw&amp;url=http://www.canbijles.nl/civieletechniek/&amp;psig=AFQjCNHaWcwtlqcJ4q2b_Kb-InKkeonNcQ&amp;ust=146286489287681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nl-NL" dirty="0"/>
              <a:t>Gevels in de Utiliteitsbouw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126" y="2160590"/>
            <a:ext cx="6353174" cy="3429260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r>
              <a:rPr lang="nl-NL" dirty="0"/>
              <a:t>Project 3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jaars</a:t>
            </a:r>
            <a:endParaRPr lang="nl-NL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49E66-B46E-48ED-910B-3C6BEC06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EB71C-8ACD-49E0-A0DD-517A5B83F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Plattegronden bestektekeningen</a:t>
            </a:r>
          </a:p>
          <a:p>
            <a:r>
              <a:rPr lang="nl-NL" sz="2400" dirty="0"/>
              <a:t>Gevels en doorsneden werktekeningen (details)</a:t>
            </a:r>
          </a:p>
          <a:p>
            <a:r>
              <a:rPr lang="nl-NL" sz="2400" dirty="0"/>
              <a:t>Detailboek sporthal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872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Stalen buitenwandbeplating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Binnendoos met losse isolatie en buitenwandbeplating</a:t>
            </a:r>
          </a:p>
          <a:p>
            <a:pPr>
              <a:buNone/>
            </a:pPr>
            <a:r>
              <a:rPr lang="nl-NL" sz="4000" dirty="0"/>
              <a:t>of</a:t>
            </a:r>
          </a:p>
          <a:p>
            <a:r>
              <a:rPr lang="nl-NL" sz="4000" dirty="0"/>
              <a:t>Sandwichbeplating</a:t>
            </a:r>
          </a:p>
        </p:txBody>
      </p:sp>
    </p:spTree>
    <p:extLst>
      <p:ext uri="{BB962C8B-B14F-4D97-AF65-F5344CB8AC3E}">
        <p14:creationId xmlns:p14="http://schemas.microsoft.com/office/powerpoint/2010/main" val="42820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96355"/>
            <a:ext cx="6348413" cy="2609903"/>
          </a:xfrm>
        </p:spPr>
      </p:pic>
    </p:spTree>
    <p:extLst>
      <p:ext uri="{BB962C8B-B14F-4D97-AF65-F5344CB8AC3E}">
        <p14:creationId xmlns:p14="http://schemas.microsoft.com/office/powerpoint/2010/main" val="44287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" y="266515"/>
            <a:ext cx="6879164" cy="6114813"/>
          </a:xfrm>
        </p:spPr>
      </p:pic>
    </p:spTree>
    <p:extLst>
      <p:ext uri="{BB962C8B-B14F-4D97-AF65-F5344CB8AC3E}">
        <p14:creationId xmlns:p14="http://schemas.microsoft.com/office/powerpoint/2010/main" val="37466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806"/>
            <a:ext cx="6840760" cy="6578531"/>
          </a:xfrm>
        </p:spPr>
      </p:pic>
    </p:spTree>
    <p:extLst>
      <p:ext uri="{BB962C8B-B14F-4D97-AF65-F5344CB8AC3E}">
        <p14:creationId xmlns:p14="http://schemas.microsoft.com/office/powerpoint/2010/main" val="23589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6" y="201372"/>
            <a:ext cx="8475786" cy="6356840"/>
          </a:xfrm>
        </p:spPr>
      </p:pic>
    </p:spTree>
    <p:extLst>
      <p:ext uri="{BB962C8B-B14F-4D97-AF65-F5344CB8AC3E}">
        <p14:creationId xmlns:p14="http://schemas.microsoft.com/office/powerpoint/2010/main" val="119775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buitenwandbeplating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Binnendoos met losse isolatie en buitenwandbeplating</a:t>
            </a:r>
          </a:p>
        </p:txBody>
      </p:sp>
      <p:pic>
        <p:nvPicPr>
          <p:cNvPr id="16386" name="Picture 2" descr="http://www.ajmaas.nl/Images/binnendoos%20construc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7"/>
            <a:ext cx="4206627" cy="3388315"/>
          </a:xfrm>
          <a:prstGeom prst="rect">
            <a:avLst/>
          </a:prstGeom>
          <a:noFill/>
        </p:spPr>
      </p:pic>
      <p:pic>
        <p:nvPicPr>
          <p:cNvPr id="5" name="Picture 2" descr="http://www.staalbouw-ter-huurne.nl/media/projecten/51/thumb/DSC0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390511" cy="2520280"/>
          </a:xfrm>
          <a:prstGeom prst="rect">
            <a:avLst/>
          </a:prstGeom>
          <a:noFill/>
        </p:spPr>
      </p:pic>
      <p:pic>
        <p:nvPicPr>
          <p:cNvPr id="27650" name="Picture 2" descr="http://www.vandenbrinkmontage.nl/wp-content/uploads/2015/03/binnendoos-deta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268760"/>
            <a:ext cx="1763688" cy="2108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nl-NL" dirty="0"/>
              <a:t>De </a:t>
            </a:r>
            <a:r>
              <a:rPr lang="nl-NL" dirty="0" err="1"/>
              <a:t>Binnendoos</a:t>
            </a:r>
            <a:r>
              <a:rPr lang="nl-NL" dirty="0"/>
              <a:t> van SAB gevelbeplating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Voordelen: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25658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000" dirty="0"/>
              <a:t>Veel keuze in buitenbeplating / Vrijheid bij monteren.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/>
              <a:t>Veel opties voor soorten isolatie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/>
              <a:t>Glas- en steenwol zijn brandwerende isolaties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/>
              <a:t>Leveren met afdichtings-band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/>
              <a:t>Akoestische geperforeerde </a:t>
            </a:r>
            <a:r>
              <a:rPr lang="nl-NL" sz="3000" dirty="0" err="1"/>
              <a:t>binnendozen</a:t>
            </a:r>
            <a:r>
              <a:rPr lang="nl-NL" sz="3000" dirty="0"/>
              <a:t> leverbaar.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/>
              <a:t>Goed recyclebaar. (</a:t>
            </a:r>
            <a:r>
              <a:rPr lang="nl-NL" sz="3000" dirty="0" err="1"/>
              <a:t>Cradle</a:t>
            </a:r>
            <a:r>
              <a:rPr lang="nl-NL" sz="3000" dirty="0"/>
              <a:t> </a:t>
            </a:r>
            <a:r>
              <a:rPr lang="nl-NL" sz="3000" dirty="0" err="1"/>
              <a:t>to</a:t>
            </a:r>
            <a:r>
              <a:rPr lang="nl-NL" sz="3000" dirty="0"/>
              <a:t> </a:t>
            </a:r>
            <a:r>
              <a:rPr lang="nl-NL" sz="3000" dirty="0" err="1"/>
              <a:t>Cradle</a:t>
            </a:r>
            <a:r>
              <a:rPr lang="nl-NL" sz="3000" dirty="0"/>
              <a:t>)!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/>
              <a:t>Bij schade makkelijk deel gevel te herstellen.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57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Stalen buitenwandbeplating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Binnendoos met losse isolatie en buitenwandbeplating</a:t>
            </a:r>
          </a:p>
          <a:p>
            <a:pPr>
              <a:buNone/>
            </a:pPr>
            <a:r>
              <a:rPr lang="nl-NL" sz="4000" dirty="0"/>
              <a:t>of</a:t>
            </a:r>
          </a:p>
          <a:p>
            <a:r>
              <a:rPr lang="nl-NL" sz="4000" dirty="0">
                <a:solidFill>
                  <a:srgbClr val="FF0000"/>
                </a:solidFill>
              </a:rPr>
              <a:t>Sandwichbeplating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Stalen Sandwichpanelen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0069" y="1340768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>
                <a:hlinkClick r:id="rId2"/>
              </a:rPr>
              <a:t>https://www.falkbouwsystemen.nl/nl/producten/gevelpanelen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Of Kingspan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27" y="1844824"/>
            <a:ext cx="60068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7FA25-EF6E-45D9-912A-4C65801F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bouwkunde toets</a:t>
            </a:r>
            <a:br>
              <a:rPr lang="nl-NL" dirty="0"/>
            </a:br>
            <a:r>
              <a:rPr lang="nl-NL" dirty="0"/>
              <a:t>en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7435F-C569-47AA-B698-973D9018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914729" cy="3880773"/>
          </a:xfrm>
        </p:spPr>
        <p:txBody>
          <a:bodyPr/>
          <a:lstStyle/>
          <a:p>
            <a:r>
              <a:rPr lang="nl-NL" dirty="0"/>
              <a:t>Week 8 – donderdag 11 april – algemene bouwkunde toets</a:t>
            </a:r>
          </a:p>
          <a:p>
            <a:r>
              <a:rPr lang="nl-NL" dirty="0"/>
              <a:t>Week 8 – dinsdag 9 april presentatie</a:t>
            </a:r>
          </a:p>
          <a:p>
            <a:endParaRPr lang="nl-NL" dirty="0"/>
          </a:p>
          <a:p>
            <a:r>
              <a:rPr lang="nl-NL" dirty="0"/>
              <a:t>Zijn er nog onderwerpen die behandeld moeten worden?</a:t>
            </a:r>
          </a:p>
        </p:txBody>
      </p:sp>
    </p:spTree>
    <p:extLst>
      <p:ext uri="{BB962C8B-B14F-4D97-AF65-F5344CB8AC3E}">
        <p14:creationId xmlns:p14="http://schemas.microsoft.com/office/powerpoint/2010/main" val="219219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2" y="764704"/>
            <a:ext cx="4891781" cy="366883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02" y="764704"/>
            <a:ext cx="4084698" cy="61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Kingspan Gevelsandwichbeplating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Voordelen: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nl-NL" dirty="0"/>
              <a:t>Lengte; 17m</a:t>
            </a:r>
          </a:p>
          <a:p>
            <a:r>
              <a:rPr lang="nl-NL" dirty="0"/>
              <a:t>Onzichtbare bevestiging buitenzijde </a:t>
            </a:r>
          </a:p>
          <a:p>
            <a:r>
              <a:rPr lang="nl-NL" dirty="0"/>
              <a:t>Onderhoudsarm; 40 jaar op de coating.</a:t>
            </a:r>
          </a:p>
          <a:p>
            <a:r>
              <a:rPr lang="nl-NL" dirty="0"/>
              <a:t>Veel diversiteit in kleuren</a:t>
            </a:r>
          </a:p>
          <a:p>
            <a:r>
              <a:rPr lang="nl-NL" dirty="0"/>
              <a:t>Horizontaal als verticaal toepasbaar</a:t>
            </a:r>
          </a:p>
          <a:p>
            <a:r>
              <a:rPr lang="nl-NL" dirty="0"/>
              <a:t>Snelle uitvoering.</a:t>
            </a:r>
          </a:p>
          <a:p>
            <a:r>
              <a:rPr lang="nl-NL" dirty="0"/>
              <a:t>Isolatiediktes van 40-150mm</a:t>
            </a:r>
          </a:p>
          <a:p>
            <a:r>
              <a:rPr lang="nl-NL" dirty="0"/>
              <a:t>Geschikt voor koel- en vriestoepassingen.</a:t>
            </a:r>
          </a:p>
        </p:txBody>
      </p:sp>
    </p:spTree>
    <p:extLst>
      <p:ext uri="{BB962C8B-B14F-4D97-AF65-F5344CB8AC3E}">
        <p14:creationId xmlns:p14="http://schemas.microsoft.com/office/powerpoint/2010/main" val="419548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Websites: Wand- en dakbeplating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www.sabprofiel.nl</a:t>
            </a:r>
            <a:r>
              <a:rPr lang="nl-NL" dirty="0"/>
              <a:t>  (tata steel)</a:t>
            </a:r>
          </a:p>
          <a:p>
            <a:r>
              <a:rPr lang="nl-NL" dirty="0">
                <a:hlinkClick r:id="rId3"/>
              </a:rPr>
              <a:t>www.kingspan.com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ALGEMEEN</a:t>
            </a:r>
          </a:p>
          <a:p>
            <a:r>
              <a:rPr lang="nl-NL" dirty="0">
                <a:hlinkClick r:id="rId4"/>
              </a:rPr>
              <a:t>www.bouwenmetstaal.nl</a:t>
            </a:r>
            <a:r>
              <a:rPr lang="nl-NL" dirty="0"/>
              <a:t> ook voor de details.</a:t>
            </a:r>
          </a:p>
          <a:p>
            <a:r>
              <a:rPr lang="nl-NL" dirty="0">
                <a:hlinkClick r:id="rId5"/>
              </a:rPr>
              <a:t>www.nbd-online.nl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Verdiepingsvragen: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3572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Hoeveel </a:t>
            </a:r>
            <a:r>
              <a:rPr lang="nl-NL" dirty="0">
                <a:solidFill>
                  <a:srgbClr val="FF0000"/>
                </a:solidFill>
              </a:rPr>
              <a:t>soorten</a:t>
            </a:r>
            <a:r>
              <a:rPr lang="nl-NL" dirty="0"/>
              <a:t> gevels in de Utiliteit beschrijft </a:t>
            </a:r>
            <a:r>
              <a:rPr lang="nl-NL" dirty="0" err="1"/>
              <a:t>Coflex</a:t>
            </a:r>
            <a:r>
              <a:rPr lang="nl-NL" dirty="0"/>
              <a:t>? Ken jij nog meer?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</a:t>
            </a:r>
            <a:r>
              <a:rPr lang="nl-NL" dirty="0">
                <a:solidFill>
                  <a:srgbClr val="FF0000"/>
                </a:solidFill>
              </a:rPr>
              <a:t>voordelen</a:t>
            </a:r>
            <a:r>
              <a:rPr lang="nl-NL" dirty="0"/>
              <a:t> van Stalen sandwichpanelen?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</a:t>
            </a:r>
            <a:r>
              <a:rPr lang="nl-NL" dirty="0">
                <a:solidFill>
                  <a:srgbClr val="FF0000"/>
                </a:solidFill>
              </a:rPr>
              <a:t>voordelen</a:t>
            </a:r>
            <a:r>
              <a:rPr lang="nl-NL" dirty="0"/>
              <a:t> van stalen buitenbeplating met </a:t>
            </a:r>
            <a:r>
              <a:rPr lang="nl-NL" dirty="0" err="1"/>
              <a:t>binnendoosconstructie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Zoek van beide systemen een </a:t>
            </a:r>
            <a:r>
              <a:rPr lang="nl-NL" dirty="0">
                <a:solidFill>
                  <a:srgbClr val="FF0000"/>
                </a:solidFill>
              </a:rPr>
              <a:t>mooi detail</a:t>
            </a:r>
            <a:r>
              <a:rPr lang="nl-NL" dirty="0"/>
              <a:t>. Teken en beschrijf dit detail zodat je kan laten zien dat je dit snapt. Nog beter is om een detail uit het project te nemen.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Volgende week 2 details </a:t>
            </a:r>
            <a:r>
              <a:rPr lang="nl-NL"/>
              <a:t>(pdf) </a:t>
            </a:r>
            <a:r>
              <a:rPr lang="nl-NL" dirty="0"/>
              <a:t>inleveren. (</a:t>
            </a:r>
            <a:r>
              <a:rPr lang="nl-NL" dirty="0" err="1"/>
              <a:t>Revit</a:t>
            </a:r>
            <a:r>
              <a:rPr lang="nl-N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168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nl-NL" sz="3800"/>
              <a:t>   Inhoud;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0B36EFE-6319-4059-842A-0FC84343A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729733"/>
              </p:ext>
            </p:extLst>
          </p:nvPr>
        </p:nvGraphicFramePr>
        <p:xfrm>
          <a:off x="3657635" y="944563"/>
          <a:ext cx="4992577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8827B-8E94-40E8-9BAB-149FF813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A9D41A-AE16-496E-B358-FEADB64BF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Lezen de tekst: Theorie </a:t>
            </a:r>
            <a:r>
              <a:rPr lang="nl-NL" dirty="0" err="1"/>
              <a:t>Coflex</a:t>
            </a:r>
            <a:r>
              <a:rPr lang="nl-NL" dirty="0"/>
              <a:t> Gevels in staal, hoofdstuk 4</a:t>
            </a:r>
          </a:p>
          <a:p>
            <a:r>
              <a:rPr lang="nl-NL" dirty="0"/>
              <a:t>Zie de huiswerk agenda voor deze week. </a:t>
            </a:r>
          </a:p>
        </p:txBody>
      </p:sp>
    </p:spTree>
    <p:extLst>
      <p:ext uri="{BB962C8B-B14F-4D97-AF65-F5344CB8AC3E}">
        <p14:creationId xmlns:p14="http://schemas.microsoft.com/office/powerpoint/2010/main" val="281301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static.mijnwebwinkel.nl/winkel/huttenhutten/images/advance%20steel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1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565C35A-C6FA-4269-822E-6DB5B9C4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8BBEF76-F066-4551-8A87-AAFD9969E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7E701E2-9884-4313-A922-224D075A7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32C9DF5B-371A-4170-9F46-B6EE7EF02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00EAEF78-4C36-4EC9-855A-C27427C3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5E397A22-38A0-4816-926B-740F8E189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A4756C8A-87DB-494D-999F-E6C0EB0BD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FB60A164-1613-43A9-A23E-870E89DD9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CA0CF5DE-8A99-4138-A0F0-C84DA0C7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B41D911B-1F2A-43C3-BDE4-77A1F3D8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A429A86E-CFC2-4521-9A58-DF4BF96D9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2" descr="http://www.canbijles.nl/wp-content/uploads/2015/10/CT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7430" r="5524" b="2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B799415-C8A1-4AF4-937A-39B3E588A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B8367E-3136-45F1-990E-488C55098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6210AB-2561-4597-BB00-F0A66DE53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359C5E5B-705A-43A1-82C0-78ACAB10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5BB93FF-8832-4C5A-B252-45B2AC90A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FA91EBA-81C6-454D-A335-4C46756B7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C56E4D95-BC51-4CA7-BF3E-37A208BBF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49071018-7773-4384-A4FE-A8909FF2E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5742FF41-2414-456B-94FF-64FE4EC6F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76E901C-D221-4E6B-BECD-B6BE80E2D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95A4D139-5BEB-405E-8DBB-17A19A10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B4BCA24-DA94-497E-9510-FF12EE38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6" y="1722427"/>
            <a:ext cx="2384695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/>
              <a:t>Sporthal in Oostwold</a:t>
            </a:r>
          </a:p>
        </p:txBody>
      </p:sp>
      <p:pic>
        <p:nvPicPr>
          <p:cNvPr id="7" name="Tijdelijke aanduiding voor inhoud 6" descr="Afbeelding met gras, buiten, lucht, gebouw&#10;&#10;Automatisch gegenereerde beschrijving">
            <a:extLst>
              <a:ext uri="{FF2B5EF4-FFF2-40B4-BE49-F238E27FC236}">
                <a16:creationId xmlns:a16="http://schemas.microsoft.com/office/drawing/2014/main" id="{9533C67B-EAC8-4DD3-959D-CABDCA0C0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0" y="835016"/>
            <a:ext cx="2988959" cy="1987658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DC1D6C29-0735-46DF-A353-BD211B6BFE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r="12288" b="-2"/>
          <a:stretch/>
        </p:blipFill>
        <p:spPr>
          <a:xfrm>
            <a:off x="966666" y="3051274"/>
            <a:ext cx="3132745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B799415-C8A1-4AF4-937A-39B3E588A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B8367E-3136-45F1-990E-488C55098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6210AB-2561-4597-BB00-F0A66DE53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359C5E5B-705A-43A1-82C0-78ACAB10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5BB93FF-8832-4C5A-B252-45B2AC90A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FA91EBA-81C6-454D-A335-4C46756B7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C56E4D95-BC51-4CA7-BF3E-37A208BBF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49071018-7773-4384-A4FE-A8909FF2E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5742FF41-2414-456B-94FF-64FE4EC6F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76E901C-D221-4E6B-BECD-B6BE80E2D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95A4D139-5BEB-405E-8DBB-17A19A10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B4BCA24-DA94-497E-9510-FF12EE38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36" y="260649"/>
            <a:ext cx="5724888" cy="720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dirty="0" err="1"/>
              <a:t>Materialen</a:t>
            </a:r>
            <a:endParaRPr lang="en-US" sz="3800" dirty="0"/>
          </a:p>
        </p:txBody>
      </p:sp>
      <p:pic>
        <p:nvPicPr>
          <p:cNvPr id="7" name="Tijdelijke aanduiding voor inhoud 6" descr="Afbeelding met gras, buiten, lucht, gebouw&#10;&#10;Automatisch gegenereerde beschrijving">
            <a:extLst>
              <a:ext uri="{FF2B5EF4-FFF2-40B4-BE49-F238E27FC236}">
                <a16:creationId xmlns:a16="http://schemas.microsoft.com/office/drawing/2014/main" id="{9533C67B-EAC8-4DD3-959D-CABDCA0C0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0" y="1412776"/>
            <a:ext cx="5524968" cy="36741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35E7EE6-7E37-417A-B93B-D18BA4478213}"/>
              </a:ext>
            </a:extLst>
          </p:cNvPr>
          <p:cNvSpPr txBox="1"/>
          <p:nvPr/>
        </p:nvSpPr>
        <p:spPr>
          <a:xfrm>
            <a:off x="767694" y="5269706"/>
            <a:ext cx="5788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Gevels: Metselwerk, aluminiumbeplating</a:t>
            </a:r>
          </a:p>
          <a:p>
            <a:r>
              <a:rPr lang="nl-NL" dirty="0"/>
              <a:t>Dak: </a:t>
            </a:r>
            <a:r>
              <a:rPr lang="nl-NL" dirty="0" err="1"/>
              <a:t>staaldak</a:t>
            </a:r>
            <a:r>
              <a:rPr lang="nl-NL" dirty="0"/>
              <a:t> met mos-</a:t>
            </a:r>
            <a:r>
              <a:rPr lang="nl-NL" dirty="0" err="1"/>
              <a:t>sedum</a:t>
            </a:r>
            <a:r>
              <a:rPr lang="nl-NL" dirty="0"/>
              <a:t> dakafwerking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281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F41C1-4509-486E-8327-7C2939F9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986737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Staalconstructie en geperforeerde gevel-binnen-bekleding voor de akoestiek</a:t>
            </a:r>
          </a:p>
        </p:txBody>
      </p:sp>
      <p:pic>
        <p:nvPicPr>
          <p:cNvPr id="5" name="Tijdelijke aanduiding voor inhoud 4" descr="Afbeelding met sport, atletiekwedstrijd, gebouw, binnen&#10;&#10;Automatisch gegenereerde beschrijving">
            <a:extLst>
              <a:ext uri="{FF2B5EF4-FFF2-40B4-BE49-F238E27FC236}">
                <a16:creationId xmlns:a16="http://schemas.microsoft.com/office/drawing/2014/main" id="{12B9998B-606D-4022-9D4D-5296E9811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6" y="2160588"/>
            <a:ext cx="5843961" cy="3881437"/>
          </a:xfrm>
        </p:spPr>
      </p:pic>
    </p:spTree>
    <p:extLst>
      <p:ext uri="{BB962C8B-B14F-4D97-AF65-F5344CB8AC3E}">
        <p14:creationId xmlns:p14="http://schemas.microsoft.com/office/powerpoint/2010/main" val="34261412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8" ma:contentTypeDescription="Een nieuw document maken." ma:contentTypeScope="" ma:versionID="dbc7caeb1d9758c58da066c6746bd39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70d1ccaa7f7a94c03864051ecfa9f385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85375C-DE39-4113-B030-D18D708867DE}">
  <ds:schemaRefs>
    <ds:schemaRef ds:uri="cdb57d31-47ec-465d-bfe9-1394de3bb8b1"/>
    <ds:schemaRef ds:uri="http://purl.org/dc/terms/"/>
    <ds:schemaRef ds:uri="http://schemas.openxmlformats.org/package/2006/metadata/core-properties"/>
    <ds:schemaRef ds:uri="1e3ce222-b516-4c4d-b8c8-4bdfb41128c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AF1751-B843-4487-8EE4-8E3D6B77A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10E32-D2C4-4F47-8DFC-9D73A7C78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344</Words>
  <Application>Microsoft Office PowerPoint</Application>
  <PresentationFormat>Diavoorstelling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Gevels in de Utiliteitsbouw</vt:lpstr>
      <vt:lpstr>Algemene bouwkunde toets en presentatie</vt:lpstr>
      <vt:lpstr>   Inhoud;</vt:lpstr>
      <vt:lpstr>Voorbereiding deze week</vt:lpstr>
      <vt:lpstr>PowerPoint-presentatie</vt:lpstr>
      <vt:lpstr>PowerPoint-presentatie</vt:lpstr>
      <vt:lpstr>Sporthal in Oostwold</vt:lpstr>
      <vt:lpstr>Materialen</vt:lpstr>
      <vt:lpstr>Staalconstructie en geperforeerde gevel-binnen-bekleding voor de akoestiek</vt:lpstr>
      <vt:lpstr>Tekeningen</vt:lpstr>
      <vt:lpstr>Stalen buitenwandbeplating</vt:lpstr>
      <vt:lpstr>PowerPoint-presentatie</vt:lpstr>
      <vt:lpstr>PowerPoint-presentatie</vt:lpstr>
      <vt:lpstr>PowerPoint-presentatie</vt:lpstr>
      <vt:lpstr>PowerPoint-presentatie</vt:lpstr>
      <vt:lpstr>buitenwandbeplating</vt:lpstr>
      <vt:lpstr>De Binnendoos van SAB gevelbeplating Voordelen:</vt:lpstr>
      <vt:lpstr>Stalen buitenwandbeplating</vt:lpstr>
      <vt:lpstr>Stalen Sandwichpanelen</vt:lpstr>
      <vt:lpstr>PowerPoint-presentatie</vt:lpstr>
      <vt:lpstr>Kingspan Gevelsandwichbeplating Voordelen:</vt:lpstr>
      <vt:lpstr>Websites: Wand- en dakbeplating</vt:lpstr>
      <vt:lpstr>Verdiepingsvragen: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Gevels in de  Utiliteitsbouw</dc:title>
  <dc:creator>Berenschot-Postmus, Maartje</dc:creator>
  <cp:lastModifiedBy>Berenschot-Postmus, Maartje</cp:lastModifiedBy>
  <cp:revision>13</cp:revision>
  <dcterms:created xsi:type="dcterms:W3CDTF">2019-03-24T16:00:13Z</dcterms:created>
  <dcterms:modified xsi:type="dcterms:W3CDTF">2019-04-01T08:47:29Z</dcterms:modified>
</cp:coreProperties>
</file>